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317" r:id="rId2"/>
  </p:sldIdLst>
  <p:sldSz cx="18288000" cy="10287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Montserrat" pitchFamily="2" charset="77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3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087" autoAdjust="0"/>
    <p:restoredTop sz="96197" autoAdjust="0"/>
  </p:normalViewPr>
  <p:slideViewPr>
    <p:cSldViewPr>
      <p:cViewPr varScale="1">
        <p:scale>
          <a:sx n="70" d="100"/>
          <a:sy n="70" d="100"/>
        </p:scale>
        <p:origin x="200" y="4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é  Rojo" userId="5da4e3bf-11b5-42d7-a368-58c002224cda" providerId="ADAL" clId="{539EBECC-04D6-4E57-83AE-E25ACF11F11D}"/>
    <pc:docChg chg="delSld">
      <pc:chgData name="José  Rojo" userId="5da4e3bf-11b5-42d7-a368-58c002224cda" providerId="ADAL" clId="{539EBECC-04D6-4E57-83AE-E25ACF11F11D}" dt="2025-04-17T20:17:41.581" v="1" actId="2696"/>
      <pc:docMkLst>
        <pc:docMk/>
      </pc:docMkLst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0" sldId="256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0" sldId="258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629753960" sldId="270"/>
        </pc:sldMkLst>
      </pc:sldChg>
      <pc:sldChg chg="del">
        <pc:chgData name="José  Rojo" userId="5da4e3bf-11b5-42d7-a368-58c002224cda" providerId="ADAL" clId="{539EBECC-04D6-4E57-83AE-E25ACF11F11D}" dt="2025-04-17T20:17:32.490" v="0" actId="2696"/>
        <pc:sldMkLst>
          <pc:docMk/>
          <pc:sldMk cId="0" sldId="271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3723384038" sldId="273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1702471522" sldId="306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2028095983" sldId="307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2021229573" sldId="308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2243293063" sldId="309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4009406303" sldId="310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2433703475" sldId="311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174651510" sldId="312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1289811532" sldId="313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3870562122" sldId="314"/>
        </pc:sldMkLst>
      </pc:sldChg>
      <pc:sldChg chg="del">
        <pc:chgData name="José  Rojo" userId="5da4e3bf-11b5-42d7-a368-58c002224cda" providerId="ADAL" clId="{539EBECC-04D6-4E57-83AE-E25ACF11F11D}" dt="2025-04-17T20:17:41.581" v="1" actId="2696"/>
        <pc:sldMkLst>
          <pc:docMk/>
          <pc:sldMk cId="3705675548" sldId="315"/>
        </pc:sldMkLst>
      </pc:sldChg>
      <pc:sldChg chg="del">
        <pc:chgData name="José  Rojo" userId="5da4e3bf-11b5-42d7-a368-58c002224cda" providerId="ADAL" clId="{539EBECC-04D6-4E57-83AE-E25ACF11F11D}" dt="2025-04-17T20:17:32.490" v="0" actId="2696"/>
        <pc:sldMkLst>
          <pc:docMk/>
          <pc:sldMk cId="4268234644" sldId="316"/>
        </pc:sldMkLst>
      </pc:sldChg>
      <pc:sldChg chg="del">
        <pc:chgData name="José  Rojo" userId="5da4e3bf-11b5-42d7-a368-58c002224cda" providerId="ADAL" clId="{539EBECC-04D6-4E57-83AE-E25ACF11F11D}" dt="2025-04-17T20:17:32.490" v="0" actId="2696"/>
        <pc:sldMkLst>
          <pc:docMk/>
          <pc:sldMk cId="4050277164" sldId="31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47A85-6552-704C-AD60-F5756D14F9A0}" type="datetimeFigureOut">
              <a:rPr lang="es-ES_tradnl" smtClean="0"/>
              <a:t>17/4/25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7C30D5-F45A-DD42-9864-AE56968A206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4760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To edit, you can create a copy under </a:t>
            </a:r>
            <a:r>
              <a:rPr lang="es" b="1"/>
              <a:t>File &gt; Make a copy...</a:t>
            </a:r>
            <a:endParaRPr b="1"/>
          </a:p>
        </p:txBody>
      </p:sp>
      <p:sp>
        <p:nvSpPr>
          <p:cNvPr id="86" name="Google Shape;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42A4359-B811-5439-B41A-B1FB0E48DDB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8288000" cy="10287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42A4359-B811-5439-B41A-B1FB0E48DDB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831123" y="1934308"/>
            <a:ext cx="12625754" cy="6418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3907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/>
        </p:nvSpPr>
        <p:spPr>
          <a:xfrm rot="16200000">
            <a:off x="-731116" y="4528655"/>
            <a:ext cx="4089933" cy="692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" sz="3600" b="1" dirty="0">
                <a:solidFill>
                  <a:schemeClr val="bg1"/>
                </a:solidFill>
                <a:latin typeface="Montserrat" pitchFamily="2" charset="77"/>
                <a:ea typeface="Calibri"/>
                <a:cs typeface="Calibri"/>
                <a:sym typeface="Calibri"/>
              </a:rPr>
              <a:t>Lean Canvas</a:t>
            </a:r>
            <a:endParaRPr sz="3600" b="1" dirty="0">
              <a:solidFill>
                <a:schemeClr val="bg1"/>
              </a:solidFill>
              <a:latin typeface="Montserrat" pitchFamily="2" charset="77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2514675" y="1339088"/>
            <a:ext cx="13194000" cy="7971300"/>
          </a:xfrm>
          <a:prstGeom prst="roundRect">
            <a:avLst>
              <a:gd name="adj" fmla="val 0"/>
            </a:avLst>
          </a:prstGeom>
          <a:ln>
            <a:solidFill>
              <a:srgbClr val="E83288"/>
            </a:solidFill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137138" tIns="68550" rIns="137138" bIns="68550" anchor="t" anchorCtr="0">
            <a:noAutofit/>
          </a:bodyPr>
          <a:lstStyle/>
          <a:p>
            <a:endParaRPr sz="2700"/>
          </a:p>
        </p:txBody>
      </p:sp>
      <p:sp>
        <p:nvSpPr>
          <p:cNvPr id="93" name="Google Shape;93;p13"/>
          <p:cNvSpPr/>
          <p:nvPr/>
        </p:nvSpPr>
        <p:spPr>
          <a:xfrm>
            <a:off x="2514600" y="7302878"/>
            <a:ext cx="6597000" cy="200745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19050" cap="flat" cmpd="sng">
            <a:solidFill>
              <a:srgbClr val="E8328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-CL" sz="2100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Estructura de costos</a:t>
            </a:r>
            <a:endParaRPr sz="27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s-CL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Costos de producción</a:t>
            </a:r>
          </a:p>
          <a:p>
            <a:r>
              <a:rPr lang="es-CL" dirty="0">
                <a:solidFill>
                  <a:schemeClr val="bg1"/>
                </a:solidFill>
                <a:latin typeface="Arial"/>
                <a:cs typeface="Arial"/>
                <a:sym typeface="Arial"/>
              </a:rPr>
              <a:t>Costos de distribución</a:t>
            </a:r>
          </a:p>
          <a:p>
            <a:r>
              <a:rPr lang="es-CL" dirty="0">
                <a:solidFill>
                  <a:schemeClr val="bg1"/>
                </a:solidFill>
                <a:latin typeface="Arial"/>
                <a:cs typeface="Arial"/>
                <a:sym typeface="Arial"/>
              </a:rPr>
              <a:t>Personal</a:t>
            </a:r>
            <a:endParaRPr dirty="0">
              <a:solidFill>
                <a:schemeClr val="bg1"/>
              </a:solidFill>
              <a:latin typeface="Arial"/>
              <a:cs typeface="Arial"/>
              <a:sym typeface="Calibri"/>
            </a:endParaRPr>
          </a:p>
        </p:txBody>
      </p:sp>
      <p:sp>
        <p:nvSpPr>
          <p:cNvPr id="94" name="Google Shape;94;p13"/>
          <p:cNvSpPr/>
          <p:nvPr/>
        </p:nvSpPr>
        <p:spPr>
          <a:xfrm>
            <a:off x="9111662" y="7302878"/>
            <a:ext cx="6597000" cy="200745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19050" cap="flat" cmpd="sng">
            <a:solidFill>
              <a:srgbClr val="E8328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-CL" sz="2100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Flujo de ingresos</a:t>
            </a:r>
            <a:endParaRPr sz="27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s-CL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Modelo de ingresos</a:t>
            </a:r>
            <a:endParaRPr sz="27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s" dirty="0">
                <a:solidFill>
                  <a:schemeClr val="bg1"/>
                </a:solidFill>
                <a:latin typeface="Arial"/>
                <a:cs typeface="Arial"/>
                <a:sym typeface="Arial"/>
              </a:rPr>
              <a:t>Margen de ganancias</a:t>
            </a:r>
          </a:p>
          <a:p>
            <a:r>
              <a:rPr lang="es" dirty="0">
                <a:solidFill>
                  <a:schemeClr val="bg1"/>
                </a:solidFill>
                <a:latin typeface="Arial"/>
                <a:cs typeface="Arial"/>
                <a:sym typeface="Arial"/>
              </a:rPr>
              <a:t>Ciclo de vida</a:t>
            </a:r>
            <a:endParaRPr dirty="0">
              <a:solidFill>
                <a:schemeClr val="bg1"/>
              </a:solidFill>
              <a:latin typeface="Arial"/>
              <a:cs typeface="Arial"/>
              <a:sym typeface="Calibri"/>
            </a:endParaRPr>
          </a:p>
        </p:txBody>
      </p:sp>
      <p:sp>
        <p:nvSpPr>
          <p:cNvPr id="95" name="Google Shape;95;p13"/>
          <p:cNvSpPr/>
          <p:nvPr/>
        </p:nvSpPr>
        <p:spPr>
          <a:xfrm>
            <a:off x="2514600" y="1339088"/>
            <a:ext cx="2647350" cy="596385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19050" cap="flat" cmpd="sng">
            <a:solidFill>
              <a:srgbClr val="E8328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" sz="2100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Problema</a:t>
            </a:r>
            <a:endParaRPr sz="27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s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Top 3: problemas</a:t>
            </a:r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3"/>
          <p:cNvSpPr/>
          <p:nvPr/>
        </p:nvSpPr>
        <p:spPr>
          <a:xfrm>
            <a:off x="5161788" y="1339088"/>
            <a:ext cx="2647350" cy="29817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19050" cap="flat" cmpd="sng">
            <a:solidFill>
              <a:srgbClr val="E8328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-CL" sz="2100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Solución</a:t>
            </a:r>
            <a:endParaRPr sz="27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s-CL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T</a:t>
            </a:r>
            <a:r>
              <a:rPr lang="es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op 3: características</a:t>
            </a:r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3"/>
          <p:cNvSpPr/>
          <p:nvPr/>
        </p:nvSpPr>
        <p:spPr>
          <a:xfrm>
            <a:off x="5161788" y="4320981"/>
            <a:ext cx="2647350" cy="29817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19050" cap="flat" cmpd="sng">
            <a:solidFill>
              <a:srgbClr val="E8328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-CL" sz="2100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Métricas clave</a:t>
            </a:r>
            <a:endParaRPr sz="2100" b="1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dirty="0">
              <a:solidFill>
                <a:schemeClr val="bg1"/>
              </a:solidFill>
            </a:endParaRPr>
          </a:p>
          <a:p>
            <a:r>
              <a:rPr lang="es-CL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Actividades clave a medir</a:t>
            </a:r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3"/>
          <p:cNvSpPr/>
          <p:nvPr/>
        </p:nvSpPr>
        <p:spPr>
          <a:xfrm>
            <a:off x="7767159" y="1339088"/>
            <a:ext cx="2647350" cy="596385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19050" cap="flat" cmpd="sng">
            <a:solidFill>
              <a:srgbClr val="E8328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-CL" sz="2100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Propuesta de valor única</a:t>
            </a:r>
          </a:p>
          <a:p>
            <a:endParaRPr dirty="0">
              <a:solidFill>
                <a:schemeClr val="bg1"/>
              </a:solidFill>
            </a:endParaRPr>
          </a:p>
          <a:p>
            <a:r>
              <a:rPr lang="es-ES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Un mensaje único, claro y convincente que explique por qué el producto o servicio es único</a:t>
            </a:r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3"/>
          <p:cNvSpPr/>
          <p:nvPr/>
        </p:nvSpPr>
        <p:spPr>
          <a:xfrm>
            <a:off x="10414347" y="1339088"/>
            <a:ext cx="2647350" cy="29817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19050" cap="flat" cmpd="sng">
            <a:solidFill>
              <a:srgbClr val="E8328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-CL" sz="2100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Ventaja injusta</a:t>
            </a:r>
            <a:endParaRPr sz="2100" b="1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dirty="0">
              <a:solidFill>
                <a:schemeClr val="bg1"/>
              </a:solidFill>
            </a:endParaRPr>
          </a:p>
          <a:p>
            <a:r>
              <a:rPr lang="es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Algo que no puede ser fácilmente copiado o comprado</a:t>
            </a:r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3"/>
          <p:cNvSpPr/>
          <p:nvPr/>
        </p:nvSpPr>
        <p:spPr>
          <a:xfrm>
            <a:off x="10414347" y="4320981"/>
            <a:ext cx="2647350" cy="298170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19050" cap="flat" cmpd="sng">
            <a:solidFill>
              <a:srgbClr val="E8328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-CL" sz="2100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Canales</a:t>
            </a:r>
            <a:endParaRPr sz="27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dirty="0">
              <a:solidFill>
                <a:schemeClr val="bg1"/>
              </a:solidFill>
            </a:endParaRPr>
          </a:p>
          <a:p>
            <a:r>
              <a:rPr lang="es-CL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Camino a los clientes</a:t>
            </a:r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13061535" y="1339088"/>
            <a:ext cx="2647350" cy="5963850"/>
          </a:xfrm>
          <a:prstGeom prst="roundRect">
            <a:avLst>
              <a:gd name="adj" fmla="val 0"/>
            </a:avLst>
          </a:prstGeom>
          <a:solidFill>
            <a:schemeClr val="tx1"/>
          </a:solidFill>
          <a:ln w="19050" cap="flat" cmpd="sng">
            <a:solidFill>
              <a:srgbClr val="E8328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-CL" sz="2100" b="1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Segmento de clientes</a:t>
            </a:r>
            <a:endParaRPr sz="2700" b="1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dirty="0">
              <a:solidFill>
                <a:schemeClr val="bg1"/>
              </a:solidFill>
            </a:endParaRPr>
          </a:p>
          <a:p>
            <a:r>
              <a:rPr lang="es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Clientes objetivo</a:t>
            </a:r>
            <a:endParaRPr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3"/>
          <p:cNvSpPr/>
          <p:nvPr/>
        </p:nvSpPr>
        <p:spPr>
          <a:xfrm>
            <a:off x="4916012" y="9386394"/>
            <a:ext cx="1794150" cy="5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pPr algn="ctr"/>
            <a:r>
              <a:rPr lang="es" sz="2400" dirty="0">
                <a:solidFill>
                  <a:srgbClr val="E83288"/>
                </a:solidFill>
                <a:latin typeface="Arial"/>
                <a:ea typeface="Arial"/>
                <a:cs typeface="Arial"/>
                <a:sym typeface="Arial"/>
              </a:rPr>
              <a:t>Producto</a:t>
            </a:r>
            <a:endParaRPr sz="3000" dirty="0">
              <a:solidFill>
                <a:srgbClr val="E832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3"/>
          <p:cNvSpPr/>
          <p:nvPr/>
        </p:nvSpPr>
        <p:spPr>
          <a:xfrm>
            <a:off x="11632095" y="9386394"/>
            <a:ext cx="1556100" cy="508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pPr algn="ctr"/>
            <a:r>
              <a:rPr lang="es" sz="2400" dirty="0">
                <a:solidFill>
                  <a:srgbClr val="E83288"/>
                </a:solidFill>
                <a:latin typeface="Arial"/>
                <a:ea typeface="Arial"/>
                <a:cs typeface="Arial"/>
                <a:sym typeface="Arial"/>
              </a:rPr>
              <a:t>Mercado</a:t>
            </a:r>
            <a:endParaRPr sz="3000" dirty="0">
              <a:solidFill>
                <a:srgbClr val="E832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" name="Google Shape;104;p13"/>
          <p:cNvCxnSpPr>
            <a:cxnSpLocks/>
            <a:endCxn id="98" idx="0"/>
          </p:cNvCxnSpPr>
          <p:nvPr/>
        </p:nvCxnSpPr>
        <p:spPr>
          <a:xfrm flipH="1" flipV="1">
            <a:off x="9090834" y="1339088"/>
            <a:ext cx="20828" cy="8440837"/>
          </a:xfrm>
          <a:prstGeom prst="straightConnector1">
            <a:avLst/>
          </a:prstGeom>
          <a:noFill/>
          <a:ln w="19050" cap="rnd" cmpd="sng">
            <a:solidFill>
              <a:schemeClr val="accent5">
                <a:lumMod val="60000"/>
                <a:lumOff val="40000"/>
                <a:alpha val="50000"/>
              </a:schemeClr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05" name="Google Shape;105;p13"/>
          <p:cNvSpPr/>
          <p:nvPr/>
        </p:nvSpPr>
        <p:spPr>
          <a:xfrm>
            <a:off x="2514600" y="5992725"/>
            <a:ext cx="2647350" cy="130995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" dirty="0">
                <a:solidFill>
                  <a:schemeClr val="bg1"/>
                </a:solidFill>
                <a:latin typeface="Arial"/>
                <a:cs typeface="Arial"/>
              </a:rPr>
              <a:t>Alternativa existente</a:t>
            </a:r>
            <a:endParaRPr dirty="0">
              <a:solidFill>
                <a:schemeClr val="bg1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06" name="Google Shape;106;p13"/>
          <p:cNvSpPr/>
          <p:nvPr/>
        </p:nvSpPr>
        <p:spPr>
          <a:xfrm>
            <a:off x="13019700" y="5992725"/>
            <a:ext cx="2647350" cy="1309950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txBody>
          <a:bodyPr spcFirstLastPara="1" wrap="square" lIns="137138" tIns="68550" rIns="137138" bIns="68550" anchor="t" anchorCtr="0">
            <a:noAutofit/>
          </a:bodyPr>
          <a:lstStyle/>
          <a:p>
            <a:r>
              <a:rPr lang="es" dirty="0">
                <a:solidFill>
                  <a:schemeClr val="bg1"/>
                </a:solidFill>
                <a:latin typeface="Arial"/>
                <a:cs typeface="Arial"/>
              </a:rPr>
              <a:t>Primeros clientes</a:t>
            </a:r>
            <a:endParaRPr dirty="0">
              <a:solidFill>
                <a:schemeClr val="bg1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130EA1C-D439-FD44-B55D-061357C00C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303409" y="3781688"/>
            <a:ext cx="3086100" cy="3086100"/>
          </a:xfrm>
          <a:prstGeom prst="rect">
            <a:avLst/>
          </a:prstGeom>
        </p:spPr>
      </p:pic>
      <p:sp>
        <p:nvSpPr>
          <p:cNvPr id="4" name="Google Shape;90;p13">
            <a:extLst>
              <a:ext uri="{FF2B5EF4-FFF2-40B4-BE49-F238E27FC236}">
                <a16:creationId xmlns:a16="http://schemas.microsoft.com/office/drawing/2014/main" id="{1D270592-0F3F-A2F9-FC20-A928E8C7C894}"/>
              </a:ext>
            </a:extLst>
          </p:cNvPr>
          <p:cNvSpPr txBox="1"/>
          <p:nvPr/>
        </p:nvSpPr>
        <p:spPr>
          <a:xfrm>
            <a:off x="2514600" y="366887"/>
            <a:ext cx="10401300" cy="692499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txBody>
          <a:bodyPr spcFirstLastPara="1" wrap="square" lIns="137138" tIns="68550" rIns="137138" bIns="68550" anchor="ctr" anchorCtr="0">
            <a:noAutofit/>
          </a:bodyPr>
          <a:lstStyle/>
          <a:p>
            <a:r>
              <a:rPr lang="es" sz="2700" dirty="0">
                <a:solidFill>
                  <a:schemeClr val="bg1"/>
                </a:solidFill>
                <a:latin typeface="Montserrat" pitchFamily="2" charset="77"/>
                <a:ea typeface="Calibri"/>
                <a:cs typeface="Calibri"/>
                <a:sym typeface="Calibri"/>
              </a:rPr>
              <a:t>Nombre del proyecto</a:t>
            </a:r>
            <a:endParaRPr sz="2700" dirty="0">
              <a:solidFill>
                <a:schemeClr val="bg1"/>
              </a:solidFill>
              <a:latin typeface="Montserrat" pitchFamily="2" charset="77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91;p13">
            <a:extLst>
              <a:ext uri="{FF2B5EF4-FFF2-40B4-BE49-F238E27FC236}">
                <a16:creationId xmlns:a16="http://schemas.microsoft.com/office/drawing/2014/main" id="{43E3FC6A-A9FF-06FB-E8A2-5B3A6FD19CF5}"/>
              </a:ext>
            </a:extLst>
          </p:cNvPr>
          <p:cNvSpPr txBox="1"/>
          <p:nvPr/>
        </p:nvSpPr>
        <p:spPr>
          <a:xfrm>
            <a:off x="13144500" y="366886"/>
            <a:ext cx="2628900" cy="6924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spcFirstLastPara="1" wrap="square" lIns="137138" tIns="68550" rIns="137138" bIns="68550" anchor="ctr" anchorCtr="0">
            <a:noAutofit/>
          </a:bodyPr>
          <a:lstStyle/>
          <a:p>
            <a:pPr algn="ctr"/>
            <a:r>
              <a:rPr lang="es" dirty="0">
                <a:solidFill>
                  <a:schemeClr val="bg1"/>
                </a:solidFill>
                <a:latin typeface="Montserrat" pitchFamily="2" charset="77"/>
                <a:ea typeface="Calibri"/>
                <a:cs typeface="Calibri"/>
                <a:sym typeface="Calibri"/>
              </a:rPr>
              <a:t>PROTOTIPADO </a:t>
            </a:r>
            <a:r>
              <a:rPr lang="es" b="1" dirty="0">
                <a:solidFill>
                  <a:schemeClr val="bg1"/>
                </a:solidFill>
                <a:latin typeface="Montserrat" pitchFamily="2" charset="77"/>
                <a:ea typeface="Calibri"/>
                <a:cs typeface="Calibri"/>
                <a:sym typeface="Calibri"/>
              </a:rPr>
              <a:t>UV</a:t>
            </a:r>
            <a:endParaRPr b="1" dirty="0">
              <a:solidFill>
                <a:schemeClr val="bg1"/>
              </a:solidFill>
              <a:latin typeface="Montserrat" pitchFamily="2" charset="77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23F1D784-5E4D-0741-9848-6D7986FF8237}" vid="{39BE0706-F5BB-FD4E-A4B4-18B012B07D6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Canvas Prototipado</Template>
  <TotalTime>6</TotalTime>
  <Words>109</Words>
  <Application>Microsoft Macintosh PowerPoint</Application>
  <PresentationFormat>Personalizado</PresentationFormat>
  <Paragraphs>39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José  Rojo</dc:creator>
  <cp:lastModifiedBy>Diego Andres Salomo Johnson</cp:lastModifiedBy>
  <cp:revision>3</cp:revision>
  <dcterms:created xsi:type="dcterms:W3CDTF">2025-04-17T20:09:15Z</dcterms:created>
  <dcterms:modified xsi:type="dcterms:W3CDTF">2025-04-17T20:33:23Z</dcterms:modified>
  <dc:identifier>DAGMlZHPexM</dc:identifier>
</cp:coreProperties>
</file>